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83" r:id="rId1"/>
  </p:sldMasterIdLst>
  <p:notesMasterIdLst>
    <p:notesMasterId r:id="rId20"/>
  </p:notesMasterIdLst>
  <p:sldIdLst>
    <p:sldId id="256" r:id="rId2"/>
    <p:sldId id="293" r:id="rId3"/>
    <p:sldId id="257" r:id="rId4"/>
    <p:sldId id="285" r:id="rId5"/>
    <p:sldId id="286" r:id="rId6"/>
    <p:sldId id="287" r:id="rId7"/>
    <p:sldId id="268" r:id="rId8"/>
    <p:sldId id="258" r:id="rId9"/>
    <p:sldId id="259" r:id="rId10"/>
    <p:sldId id="260" r:id="rId11"/>
    <p:sldId id="261" r:id="rId12"/>
    <p:sldId id="262" r:id="rId13"/>
    <p:sldId id="263" r:id="rId14"/>
    <p:sldId id="267" r:id="rId15"/>
    <p:sldId id="291" r:id="rId16"/>
    <p:sldId id="289" r:id="rId17"/>
    <p:sldId id="292" r:id="rId18"/>
    <p:sldId id="290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6073" autoAdjust="0"/>
  </p:normalViewPr>
  <p:slideViewPr>
    <p:cSldViewPr>
      <p:cViewPr>
        <p:scale>
          <a:sx n="70" d="100"/>
          <a:sy n="70" d="100"/>
        </p:scale>
        <p:origin x="-996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836"/>
    </p:cViewPr>
  </p:sorterViewPr>
  <p:notesViewPr>
    <p:cSldViewPr>
      <p:cViewPr varScale="1">
        <p:scale>
          <a:sx n="140" d="100"/>
          <a:sy n="140" d="100"/>
        </p:scale>
        <p:origin x="-369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3E67A72-9D01-49EF-B6EB-917DEB0CD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76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ヒラギノ角ゴ Pro W3" pitchFamily="64" charset="-128"/>
        <a:cs typeface="ヒラギノ角ゴ Pro W3" pitchFamily="6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ヒラギノ角ゴ Pro W3" pitchFamily="64" charset="-128"/>
        <a:cs typeface="ヒラギノ角ゴ Pro W3" pitchFamily="6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ヒラギノ角ゴ Pro W3" pitchFamily="64" charset="-128"/>
        <a:cs typeface="ヒラギノ角ゴ Pro W3" pitchFamily="6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ヒラギノ角ゴ Pro W3" pitchFamily="64" charset="-128"/>
        <a:cs typeface="ヒラギノ角ゴ Pro W3" pitchFamily="6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ヒラギノ角ゴ Pro W3" pitchFamily="64" charset="-128"/>
        <a:cs typeface="ヒラギノ角ゴ Pro W3" pitchFamily="6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0316385C-23C8-41F0-A3E2-D7B6A6FAF7F2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B18F45FB-301A-4F49-A3AD-2BCD13AAC29F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7DDA1A1F-236B-4F0A-A91D-FB19E462090C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50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05BF66ED-6EE0-4B0F-9C3A-F2EAC2B4BC5F}" type="slidenum">
              <a:rPr lang="en-US" sz="1200"/>
              <a:pPr/>
              <a:t>13</a:t>
            </a:fld>
            <a:endParaRPr lang="en-US" sz="120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42672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500" i="1" smtClean="0">
              <a:latin typeface="Arial" pitchFamily="34" charset="0"/>
              <a:ea typeface="ヒラギノ角ゴ Pro W3" charset="-128"/>
            </a:endParaRPr>
          </a:p>
        </p:txBody>
      </p:sp>
      <p:pic>
        <p:nvPicPr>
          <p:cNvPr id="54276" name="Picture 5" descr="IAAP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4022725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Text Box 6"/>
          <p:cNvSpPr txBox="1">
            <a:spLocks noChangeArrowheads="1"/>
          </p:cNvSpPr>
          <p:nvPr/>
        </p:nvSpPr>
        <p:spPr bwMode="auto">
          <a:xfrm>
            <a:off x="1524000" y="37338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5B86A022-19B7-4FA9-9A45-2CF73BE4C867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40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A47DC5A6-1CAD-45DB-921A-E51423695AE6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563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40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DCC0A46C-5825-449B-9D97-6EE446F737E4}" type="slidenum">
              <a:rPr lang="en-US" sz="1200"/>
              <a:pPr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0B68F5B6-2850-444D-8F94-3571019C3874}" type="slidenum">
              <a:rPr lang="en-US" sz="1200"/>
              <a:pPr/>
              <a:t>18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9638C12D-9F82-4941-B197-1D295CA1EBED}" type="slidenum">
              <a:rPr lang="en-US" sz="1200"/>
              <a:pPr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997D0DF5-CF77-43C9-98CA-E757E063E221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511115D9-973B-400E-81C7-B844444324B2}" type="slidenum">
              <a:rPr lang="en-US" sz="1200"/>
              <a:pPr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7A59CC0F-B6C7-4227-AB72-AE21C47FBC9C}" type="slidenum">
              <a:rPr lang="en-US" sz="1200"/>
              <a:pPr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731FF957-28A8-4C1C-8F83-827A08BF188A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A9FFAB41-C7F3-4003-94B9-8899C13FC914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EBCB7A5B-CC4A-41C1-8128-5305838CE13A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fld id="{148F31BF-DA5D-4C5C-BDDA-75955E6C2339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30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sz="18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54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5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2B7CFA-3EC5-4E4D-A57D-58B3A5C239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24784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C502D8-4C91-4C48-BA98-C0C7BE223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8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0E0395C-00A3-472E-AB80-88E3A0C97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05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54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7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89388" y="3370263"/>
            <a:ext cx="220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B870B8"/>
                </a:solidFill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02F7F5-B48C-4FB7-87C4-F72753C26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46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27025" y="4632325"/>
            <a:ext cx="220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B870B8"/>
                </a:solidFill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BA6516-60C6-46DD-9828-D3808836A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6454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54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2F55CD-45F7-4C7C-8553-88BF6A127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17457"/>
      </p:ext>
    </p:extLst>
  </p:cSld>
  <p:clrMapOvr>
    <a:masterClrMapping/>
  </p:clrMapOvr>
  <p:hf sldNum="0"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54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F894A5-D5DD-44C0-A41D-3966A6283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905173"/>
      </p:ext>
    </p:extLst>
  </p:cSld>
  <p:clrMapOvr>
    <a:masterClrMapping/>
  </p:clrMapOvr>
  <p:hf sldNum="0"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749800" y="3370263"/>
            <a:ext cx="220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B870B8"/>
                </a:solidFill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6B6B618-4BFB-449A-A503-72FE28BD6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96424"/>
      </p:ext>
    </p:extLst>
  </p:cSld>
  <p:clrMapOvr>
    <a:masterClrMapping/>
  </p:clrMapOvr>
  <p:hf sldNum="0"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47F9A2-D0E6-4098-BA3F-57B45D538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90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7FC74FE-BA3D-4BD1-8DA8-5B017D1D8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26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 rot="16200000">
            <a:off x="8593932" y="561181"/>
            <a:ext cx="26035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391AF6-7FA0-459F-A13E-E1DC42A82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3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118872-128D-49E7-8F78-2A18E1748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01661"/>
      </p:ext>
    </p:extLst>
  </p:cSld>
  <p:clrMapOvr>
    <a:masterClrMapping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54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33908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003425" y="3111500"/>
            <a:ext cx="26035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40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0B6629-906D-4FF1-86FE-9A7A4474A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14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F986C8-91EB-454F-AE3C-D7162FA7B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01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BF4A736-1458-4C95-BE89-A48EFA5A2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96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F1E8CB-B190-48CF-A191-B7F516886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2231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9D9B00-376E-43A9-96C8-6FE82F88D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26384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53F734E-B2D3-4FC8-A682-C860114CA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  <p:sldLayoutId id="2147483880" r:id="rId17"/>
    <p:sldLayoutId id="2147483881" r:id="rId18"/>
    <p:sldLayoutId id="2147483882" r:id="rId19"/>
    <p:sldLayoutId id="2147483883" r:id="rId20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pitchFamily="18" charset="0"/>
          <a:ea typeface="MS PGothic" pitchFamily="34" charset="-128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rgbClr val="595959"/>
          </a:solidFill>
          <a:latin typeface="+mn-lt"/>
          <a:ea typeface="MS PGothic" pitchFamily="34" charset="-128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MS PGothic" pitchFamily="34" charset="-128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MS PGothic" pitchFamily="34" charset="-128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MS PGothic" pitchFamily="34" charset="-128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MS PGothic" pitchFamily="34" charset="-128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7567613" y="10604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5" name="Picture 4" descr="C:\Users\mc22882\AppData\Local\Microsoft\Windows\Temporary Internet Files\Content.Outlook\U7NLZUP1\DuPage Chapter logos 0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609600"/>
            <a:ext cx="2819400" cy="205740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C:\Users\mc22882\AppData\Local\Microsoft\Windows\Temporary Internet Files\Content.Outlook\U7NLZUP1\DuPage Chapter logos 00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1981200"/>
            <a:ext cx="2417763" cy="144780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Who qualifies as an administrative professional?</a:t>
            </a:r>
            <a:b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</a:br>
            <a:endParaRPr lang="en-US" sz="1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2130425"/>
            <a:ext cx="2897188" cy="37465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</a:bodyPr>
          <a:lstStyle/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Executive Assistant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Senior Executive Assistant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Senior Administrative Assistant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Administrative Assistant.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Entry-Level Administrative Assistant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Senior Office/Facilities Manager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Office/Facilities Manager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Human Resources Assistant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Marketing Assistant 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Sales Assistant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Project Coordinator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Presentation/Graphics Specialist. 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Logistics Coordinator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Switchboard/Receptionist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Front Desk Coordinator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Receptionist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witchboard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Operator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Office Assistant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Mail Assistant </a:t>
            </a:r>
          </a:p>
        </p:txBody>
      </p:sp>
      <p:sp>
        <p:nvSpPr>
          <p:cNvPr id="43014" name="Rectangle 4"/>
          <p:cNvSpPr>
            <a:spLocks noChangeArrowheads="1"/>
          </p:cNvSpPr>
          <p:nvPr/>
        </p:nvSpPr>
        <p:spPr bwMode="auto">
          <a:xfrm>
            <a:off x="4724400" y="2057400"/>
            <a:ext cx="2590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z="1000" b="1" dirty="0">
              <a:latin typeface="Arial" charset="0"/>
              <a:ea typeface="ヒラギノ角ゴ Pro W3" charset="0"/>
              <a:cs typeface="ヒラギノ角ゴ Pro W3" charset="0"/>
            </a:endParaRP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File Clerk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Imaging Specialist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Senior Data Entry Specialist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Data Entry Specialist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Customer Service Manager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Senior Customer Service Representative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Customer Service Representative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Banking Teller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Secretary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Legal Secretary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Transcriptionist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Accounting Assistant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Medical Assistant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Dental Assistant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Medical Administrator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00" dirty="0">
                <a:latin typeface="Arial" charset="0"/>
                <a:ea typeface="ヒラギノ角ゴ Pro W3" charset="0"/>
                <a:cs typeface="ヒラギノ角ゴ Pro W3" charset="0"/>
              </a:rPr>
              <a:t>Hospital Admittance Clerk</a:t>
            </a:r>
            <a:r>
              <a:rPr lang="en-US" sz="1000" dirty="0">
                <a:solidFill>
                  <a:srgbClr val="545454"/>
                </a:solidFill>
                <a:latin typeface="Arial" charset="0"/>
                <a:ea typeface="ヒラギノ角ゴ Pro W3" charset="0"/>
                <a:cs typeface="ヒラギノ角ゴ Pro W3" charset="0"/>
              </a:rPr>
              <a:t>  </a:t>
            </a:r>
            <a:endParaRPr lang="en-US" dirty="0">
              <a:solidFill>
                <a:srgbClr val="545454"/>
              </a:solidFill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Positions opening up now and in the future for </a:t>
            </a:r>
            <a:r>
              <a:rPr lang="en-U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administrative professionals:</a:t>
            </a:r>
            <a:endParaRPr lang="en-US" sz="2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903288" y="2317750"/>
            <a:ext cx="7485062" cy="36306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Telecommuting (by administrative assistants and managers)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Home-based administrative services businesses (virtual Assistant)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Training for administrative support staff (on-site and through local colleges)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Information management on the Internet (becoming a "Web Master</a:t>
            </a:r>
            <a:r>
              <a:rPr lang="ja-JP" altLang="en-US" sz="1200" smtClean="0">
                <a:latin typeface="Arial" pitchFamily="34" charset="0"/>
              </a:rPr>
              <a:t>”</a:t>
            </a:r>
            <a:r>
              <a:rPr lang="en-US" altLang="ja-JP" sz="1200" smtClean="0">
                <a:latin typeface="Arial" pitchFamily="34" charset="0"/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Personal computer troubleshooter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Creating customized software manuals for organizations, particular to department and/or industry needs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Secretarial/clerical recruiter for temporary/permanent placement agencies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Newsletter editor (compile and summarize information on particular areas of interest)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Multimedia librarian/coordinator/information abstractor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Video and/or Web conferencing coordinator (scheduling, site preparation, equipment procurement, host conferencing, on-site at business or off-site)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Technology coordinator/facilities management (maintenance scheduling, tracking/backing up databases, installing new hardware/software)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Graphics/desktop publishing coordinator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Support services consultant</a:t>
            </a:r>
            <a:endParaRPr lang="en-US" smtClean="0">
              <a:solidFill>
                <a:srgbClr val="545454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200" smtClean="0">
                <a:latin typeface="Arial" pitchFamily="34" charset="0"/>
              </a:rPr>
              <a:t>LEED certified project managers (Build Green Administrators)</a:t>
            </a:r>
            <a:endParaRPr lang="en-US" smtClean="0">
              <a:solidFill>
                <a:srgbClr val="545454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7"/>
          <p:cNvSpPr>
            <a:spLocks noGrp="1" noChangeArrowheads="1"/>
          </p:cNvSpPr>
          <p:nvPr>
            <p:ph idx="1"/>
          </p:nvPr>
        </p:nvSpPr>
        <p:spPr>
          <a:xfrm>
            <a:off x="762000" y="533400"/>
            <a:ext cx="6858000" cy="7620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Autofit/>
          </a:bodyPr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/>
                <a:ea typeface="ＭＳ Ｐゴシック" charset="0"/>
                <a:cs typeface="Arial"/>
              </a:rPr>
              <a:t>Advanced Skills Admins Need to Excel in Today</a:t>
            </a:r>
            <a:r>
              <a:rPr lang="ja-JP" altLang="en-US" sz="2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/>
                <a:ea typeface="ＭＳ Ｐゴシック" charset="0"/>
                <a:cs typeface="Arial"/>
              </a:rPr>
              <a:t>’</a:t>
            </a:r>
            <a:r>
              <a:rPr lang="en-US" altLang="ja-JP" sz="2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/>
                <a:ea typeface="ＭＳ Ｐゴシック" charset="0"/>
                <a:cs typeface="Arial"/>
              </a:rPr>
              <a:t>s Workplace</a:t>
            </a:r>
            <a:endParaRPr lang="en-US" sz="2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838200" y="16002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Project manager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Software trainer (especially for execs and new hires)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Software adaptor (adapting software to particular company need)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Web site maintainer (updater)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Negotiator (with clients and vendors)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Online purchaser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Reviewer/evaluator of furniture and technology equipment (includes phone systems, copiers, and more purchasing and leasing)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Coordinator of mass mailings (includes dealing with the printer and determining the most cost-efficient method)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Storing and retrieval of information, along with interconnecting its significance (could be e-info, tapes, videos, paper, etc. multi-formats)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Scheduler and maintainer of calendars for self and others (mostly done electronically; also includes scheduling facilities)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Meeting planner (includes negotiating hotel contracts, scheduling catering, preparing for cyber- and video-conferencing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Travel planner (includes online research, booking, tracking, preparing the traveler, securing needed info such as maps, phone numbers, alternatives, emergency numbers)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Desktop publisher (brochures, flyers, annual reports, and other things that are sent directly and electronically to the printer, Web design and postings)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Team leader dealing with virtual members (from other facilities, traveling execs, or with outside business partners)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Social Media Coordinator and events planner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Results from IAAP February 2009 Benchmarking Survey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685800" y="1371600"/>
            <a:ext cx="777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Key Findings</a:t>
            </a:r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762000" y="3505200"/>
            <a:ext cx="7772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en-US" b="1">
              <a:solidFill>
                <a:srgbClr val="545454"/>
              </a:solidFill>
            </a:endParaRPr>
          </a:p>
        </p:txBody>
      </p:sp>
      <p:sp>
        <p:nvSpPr>
          <p:cNvPr id="34823" name="Text Box 6"/>
          <p:cNvSpPr txBox="1">
            <a:spLocks noChangeArrowheads="1"/>
          </p:cNvSpPr>
          <p:nvPr/>
        </p:nvSpPr>
        <p:spPr bwMode="auto">
          <a:xfrm>
            <a:off x="685800" y="1981200"/>
            <a:ext cx="7924800" cy="333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endParaRPr lang="en-US" sz="1000" b="1" dirty="0"/>
          </a:p>
          <a:p>
            <a:pPr>
              <a:spcBef>
                <a:spcPct val="50000"/>
              </a:spcBef>
            </a:pPr>
            <a:r>
              <a:rPr lang="en-US" sz="1600" b="1" dirty="0"/>
              <a:t>Survey respondents said the top five most significant issues affecting the administrative profession in the next five to 10 years are:</a:t>
            </a:r>
            <a:endParaRPr lang="en-US" sz="1600" b="1" dirty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accent1"/>
                </a:solidFill>
              </a:rPr>
              <a:t>1) Keeping up with changing technology</a:t>
            </a:r>
          </a:p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accent1"/>
                </a:solidFill>
              </a:rPr>
              <a:t>2) Increased workload</a:t>
            </a:r>
          </a:p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accent1"/>
                </a:solidFill>
              </a:rPr>
              <a:t>3) Doing more with less resources/budget constraints</a:t>
            </a:r>
          </a:p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accent1"/>
                </a:solidFill>
              </a:rPr>
              <a:t>4) Balancing work and family</a:t>
            </a:r>
          </a:p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accent1"/>
                </a:solidFill>
              </a:rPr>
              <a:t>5) Need for more training in management and supervisory skills.</a:t>
            </a:r>
            <a:endParaRPr lang="en-US" sz="1600" b="1" dirty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n-US" sz="1600" b="1" dirty="0">
              <a:solidFill>
                <a:schemeClr val="accent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1200" b="1" dirty="0"/>
              <a:t>Additional Key Findings can be found on the IAAP website at: http://www.iaap-hq.org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Professional Development</a:t>
            </a:r>
            <a:endParaRPr lang="en-US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819400"/>
            <a:ext cx="7337425" cy="33575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100" smtClean="0">
                <a:latin typeface="Arial" pitchFamily="34" charset="0"/>
              </a:rPr>
              <a:t>Certification: CAP (Certified Administrative Professional)</a:t>
            </a:r>
          </a:p>
          <a:p>
            <a:pPr eaLnBrk="1" hangingPunct="1">
              <a:lnSpc>
                <a:spcPct val="80000"/>
              </a:lnSpc>
            </a:pPr>
            <a:r>
              <a:rPr lang="en-US" sz="1100" smtClean="0">
                <a:latin typeface="Arial" pitchFamily="34" charset="0"/>
              </a:rPr>
              <a:t>Options Training – Module &amp; technology certificate training including Microsoft Office Certificate training</a:t>
            </a:r>
          </a:p>
          <a:p>
            <a:pPr eaLnBrk="1" hangingPunct="1">
              <a:lnSpc>
                <a:spcPct val="80000"/>
              </a:lnSpc>
            </a:pPr>
            <a:r>
              <a:rPr lang="en-US" sz="1100" smtClean="0">
                <a:latin typeface="Arial" pitchFamily="34" charset="0"/>
              </a:rPr>
              <a:t>Online Training</a:t>
            </a:r>
          </a:p>
          <a:p>
            <a:pPr eaLnBrk="1" hangingPunct="1">
              <a:lnSpc>
                <a:spcPct val="80000"/>
              </a:lnSpc>
            </a:pPr>
            <a:r>
              <a:rPr lang="en-US" sz="1100" smtClean="0">
                <a:latin typeface="Arial" pitchFamily="34" charset="0"/>
              </a:rPr>
              <a:t>Online College –  </a:t>
            </a:r>
            <a:r>
              <a:rPr lang="en-US" sz="1100" b="1" smtClean="0">
                <a:solidFill>
                  <a:srgbClr val="B465BB"/>
                </a:solidFill>
                <a:latin typeface="Arial" pitchFamily="34" charset="0"/>
                <a:cs typeface="Arial" pitchFamily="34" charset="0"/>
              </a:rPr>
              <a:t>Administrative Professional Associate in Science Degree, Madison College</a:t>
            </a:r>
            <a:endParaRPr lang="en-US" sz="1100" smtClean="0">
              <a:solidFill>
                <a:srgbClr val="B465BB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100" smtClean="0">
                <a:latin typeface="Arial" pitchFamily="34" charset="0"/>
              </a:rPr>
              <a:t>Workshops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100" smtClean="0">
              <a:latin typeface="Arial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100" smtClean="0">
                <a:latin typeface="Arial" pitchFamily="34" charset="0"/>
              </a:rPr>
              <a:t>FOR MORE INFORMATION VISIT THE IAAP HQ</a:t>
            </a:r>
            <a:r>
              <a:rPr lang="en-US" altLang="en-US" sz="1100" smtClean="0">
                <a:latin typeface="Arial" pitchFamily="34" charset="0"/>
              </a:rPr>
              <a:t>’</a:t>
            </a:r>
            <a:r>
              <a:rPr lang="en-US" sz="1100" smtClean="0">
                <a:latin typeface="Arial" pitchFamily="34" charset="0"/>
              </a:rPr>
              <a:t>s WEBSITE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3600" b="1" smtClean="0">
                <a:solidFill>
                  <a:srgbClr val="4D264D"/>
                </a:solidFill>
                <a:latin typeface="Arial" pitchFamily="34" charset="0"/>
              </a:rPr>
              <a:t>www.iaap-hq.org</a:t>
            </a:r>
          </a:p>
        </p:txBody>
      </p:sp>
      <p:sp>
        <p:nvSpPr>
          <p:cNvPr id="35846" name="Text Box 4"/>
          <p:cNvSpPr txBox="1">
            <a:spLocks noChangeArrowheads="1"/>
          </p:cNvSpPr>
          <p:nvPr/>
        </p:nvSpPr>
        <p:spPr bwMode="auto">
          <a:xfrm>
            <a:off x="609600" y="1905000"/>
            <a:ext cx="754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/>
              <a:t>We offer office professionals industry-recognized certification and up-to-date training to help you keep the competitive edge in today's tough economic times.</a:t>
            </a:r>
            <a:endParaRPr lang="en-US" sz="1600" b="1">
              <a:solidFill>
                <a:srgbClr val="54545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Professional </a:t>
            </a:r>
            <a:r>
              <a:rPr lang="en-U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Development continued</a:t>
            </a:r>
            <a:endParaRPr lang="en-US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9396" name="Rectangle 3"/>
          <p:cNvSpPr>
            <a:spLocks noGrp="1" noChangeArrowheads="1"/>
          </p:cNvSpPr>
          <p:nvPr>
            <p:ph idx="1"/>
          </p:nvPr>
        </p:nvSpPr>
        <p:spPr>
          <a:xfrm>
            <a:off x="974725" y="3028950"/>
            <a:ext cx="7337425" cy="2919413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Add to your end of year performance review / self development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Lead with Influence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Enhance your resume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Become an industry leader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Showcase your skillset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You also have the chance to be a committee member today and improve the Chapters performance today.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70" name="Text Box 4"/>
          <p:cNvSpPr txBox="1">
            <a:spLocks noChangeArrowheads="1"/>
          </p:cNvSpPr>
          <p:nvPr/>
        </p:nvSpPr>
        <p:spPr bwMode="auto">
          <a:xfrm>
            <a:off x="685800" y="1752600"/>
            <a:ext cx="75438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/>
              <a:t>Become a DuPage Chapter Board Member</a:t>
            </a:r>
          </a:p>
          <a:p>
            <a:pPr algn="ctr">
              <a:spcBef>
                <a:spcPct val="50000"/>
              </a:spcBef>
            </a:pPr>
            <a:r>
              <a:rPr lang="en-US" sz="1800" b="1"/>
              <a:t>Elections are held in June </a:t>
            </a:r>
            <a:endParaRPr lang="en-US" sz="1800" b="1">
              <a:solidFill>
                <a:srgbClr val="54545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IAAP Major Events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300" b="1" dirty="0" smtClean="0">
                <a:latin typeface="Arial" pitchFamily="34" charset="0"/>
              </a:rPr>
              <a:t>EFAM </a:t>
            </a:r>
            <a:r>
              <a:rPr lang="en-US" sz="1300" b="1" dirty="0" smtClean="0">
                <a:latin typeface="Arial" pitchFamily="34" charset="0"/>
                <a:cs typeface="Arial" pitchFamily="34" charset="0"/>
              </a:rPr>
              <a:t>(Education Forum &amp; Annual Meeting)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2011 just hosted in July and was located in Montreal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100" dirty="0" smtClean="0">
                <a:latin typeface="Arial" pitchFamily="34" charset="0"/>
              </a:rPr>
              <a:t>2012 will be located in Texas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900" dirty="0" smtClean="0">
                <a:latin typeface="Arial" pitchFamily="34" charset="0"/>
              </a:rPr>
              <a:t>Business meeting includes: elections, bylaw updates etc.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900" dirty="0" smtClean="0">
                <a:latin typeface="Arial" pitchFamily="34" charset="0"/>
              </a:rPr>
              <a:t>Week long Administrative educational seminars and workshops.</a:t>
            </a:r>
            <a:endParaRPr lang="en-US" sz="9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900" dirty="0" smtClean="0">
                <a:latin typeface="Arial" pitchFamily="34" charset="0"/>
              </a:rPr>
              <a:t>CAP practice </a:t>
            </a:r>
            <a:r>
              <a:rPr lang="en-US" sz="900" dirty="0" smtClean="0">
                <a:solidFill>
                  <a:srgbClr val="FF0000"/>
                </a:solidFill>
                <a:latin typeface="Arial" pitchFamily="34" charset="0"/>
              </a:rPr>
              <a:t>testing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900" dirty="0" smtClean="0">
                <a:latin typeface="Arial" pitchFamily="34" charset="0"/>
              </a:rPr>
              <a:t>Key note speakers </a:t>
            </a:r>
            <a:r>
              <a:rPr lang="en-US" sz="900" dirty="0" smtClean="0">
                <a:solidFill>
                  <a:srgbClr val="FF0000"/>
                </a:solidFill>
                <a:latin typeface="Arial" pitchFamily="34" charset="0"/>
              </a:rPr>
              <a:t>– </a:t>
            </a:r>
            <a:r>
              <a:rPr lang="en-US" sz="900" dirty="0" smtClean="0">
                <a:solidFill>
                  <a:srgbClr val="FF0000"/>
                </a:solidFill>
                <a:latin typeface="Arial" pitchFamily="34" charset="0"/>
              </a:rPr>
              <a:t>Clinton Kelly </a:t>
            </a:r>
            <a:r>
              <a:rPr lang="en-US" sz="900" dirty="0" smtClean="0">
                <a:latin typeface="Arial" pitchFamily="34" charset="0"/>
              </a:rPr>
              <a:t>for 2011</a:t>
            </a:r>
            <a:endParaRPr lang="en-US" sz="1300" dirty="0" smtClean="0"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300" b="1" dirty="0" smtClean="0">
                <a:latin typeface="Arial" pitchFamily="34" charset="0"/>
              </a:rPr>
              <a:t>IDAM (Illinois Division Annual Meeting)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100" dirty="0" smtClean="0">
                <a:latin typeface="Arial" pitchFamily="34" charset="0"/>
              </a:rPr>
              <a:t>2012 hosted by the Two Rivers Chapter, This years Theme is</a:t>
            </a:r>
            <a:r>
              <a:rPr lang="en-US" sz="1100" dirty="0" smtClean="0">
                <a:solidFill>
                  <a:srgbClr val="FF0000"/>
                </a:solidFill>
                <a:latin typeface="Arial" pitchFamily="34" charset="0"/>
              </a:rPr>
              <a:t>: </a:t>
            </a:r>
            <a:r>
              <a:rPr lang="en-US" sz="1100" dirty="0" smtClean="0">
                <a:solidFill>
                  <a:srgbClr val="FF0000"/>
                </a:solidFill>
                <a:latin typeface="Arial" pitchFamily="34" charset="0"/>
              </a:rPr>
              <a:t>Leap To Remarkable</a:t>
            </a:r>
            <a:endParaRPr lang="en-US" sz="1100" dirty="0" smtClean="0">
              <a:solidFill>
                <a:srgbClr val="FF0000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900" dirty="0" smtClean="0">
                <a:latin typeface="Arial" pitchFamily="34" charset="0"/>
              </a:rPr>
              <a:t>Business meeting</a:t>
            </a:r>
          </a:p>
          <a:p>
            <a:pPr eaLnBrk="1" hangingPunct="1">
              <a:lnSpc>
                <a:spcPct val="80000"/>
              </a:lnSpc>
            </a:pPr>
            <a:r>
              <a:rPr lang="en-US" sz="900" dirty="0" smtClean="0">
                <a:latin typeface="Arial" pitchFamily="34" charset="0"/>
              </a:rPr>
              <a:t>Administrative educational seminars and workshops</a:t>
            </a:r>
            <a:endParaRPr lang="en-US" sz="9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9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Become a member today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Additional Benefits of IAAP membership</a:t>
            </a:r>
          </a:p>
          <a:p>
            <a:pPr marL="171450" indent="-171450" eaLnBrk="1" hangingPunct="1">
              <a:lnSpc>
                <a:spcPct val="9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Member discount on purchases through IAAP on education and professional development resource materials</a:t>
            </a:r>
          </a:p>
          <a:p>
            <a:pPr marL="171450" indent="-171450" eaLnBrk="1" hangingPunct="1">
              <a:lnSpc>
                <a:spcPct val="9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Discounts on registration of any IAAP sponsored international level training workshops, seminars, conferences and conventions.</a:t>
            </a:r>
          </a:p>
          <a:p>
            <a:pPr marL="171450" indent="-171450" eaLnBrk="1" hangingPunct="1">
              <a:lnSpc>
                <a:spcPct val="9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Discounts on registration for the Certified Administrative Professional or the Certified Professional Secretary exams</a:t>
            </a:r>
          </a:p>
          <a:p>
            <a:pPr marL="171450" indent="-171450" eaLnBrk="1" hangingPunct="1">
              <a:lnSpc>
                <a:spcPct val="9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Subscription to: </a:t>
            </a:r>
            <a:r>
              <a:rPr lang="en-US" sz="1400" i="1" dirty="0" err="1" smtClean="0">
                <a:latin typeface="Arial" pitchFamily="34" charset="0"/>
                <a:cs typeface="Arial" pitchFamily="34" charset="0"/>
              </a:rPr>
              <a:t>OfficePro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magazine, </a:t>
            </a:r>
            <a:r>
              <a:rPr lang="en-US" sz="1400" i="1" dirty="0" err="1" smtClean="0">
                <a:latin typeface="Arial" pitchFamily="34" charset="0"/>
                <a:cs typeface="Arial" pitchFamily="34" charset="0"/>
              </a:rPr>
              <a:t>OfficePro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 Express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an e-newsletter full of research, trends and technology information; 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IAAP Connections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the association</a:t>
            </a:r>
            <a:r>
              <a:rPr lang="en-US" altLang="en-US" sz="1400" dirty="0" smtClean="0">
                <a:latin typeface="Arial" pitchFamily="34" charset="0"/>
                <a:cs typeface="Arial" pitchFamily="34" charset="0"/>
              </a:rPr>
              <a:t>’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s monthly e-newsletter</a:t>
            </a:r>
          </a:p>
          <a:p>
            <a:pPr marL="171450" indent="-171450" eaLnBrk="1" hangingPunct="1">
              <a:lnSpc>
                <a:spcPct val="9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Full access to the IAAP Web Community, an online social network for IAAP members.</a:t>
            </a:r>
          </a:p>
          <a:p>
            <a:pPr marL="171450" indent="-171450" eaLnBrk="1" hangingPunct="1">
              <a:lnSpc>
                <a:spcPct val="9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Local chapters, which hold training and networking events and have opportunities for leadership</a:t>
            </a:r>
          </a:p>
          <a:p>
            <a:pPr marL="0" indent="0" eaLnBrk="1" hangingPunct="1">
              <a:lnSpc>
                <a:spcPct val="90000"/>
              </a:lnSpc>
            </a:pPr>
            <a:endParaRPr lang="en-US" sz="1400" dirty="0" smtClean="0"/>
          </a:p>
          <a:p>
            <a:pPr marL="0" indent="0" eaLnBrk="1" hangingPunct="1">
              <a:lnSpc>
                <a:spcPct val="90000"/>
              </a:lnSpc>
            </a:pP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Special Thanks to…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u="sng" smtClean="0">
                <a:latin typeface="Arial" pitchFamily="34" charset="0"/>
                <a:cs typeface="Arial" pitchFamily="34" charset="0"/>
              </a:rPr>
              <a:t>Dick Turner </a:t>
            </a:r>
            <a:r>
              <a:rPr lang="en-US" smtClean="0">
                <a:latin typeface="Arial" pitchFamily="34" charset="0"/>
                <a:cs typeface="Arial" pitchFamily="34" charset="0"/>
              </a:rPr>
              <a:t>– GM Double tree Hotel</a:t>
            </a:r>
          </a:p>
          <a:p>
            <a:pPr eaLnBrk="1" hangingPunct="1"/>
            <a:r>
              <a:rPr lang="en-US" b="1" u="sng" smtClean="0">
                <a:latin typeface="Arial" pitchFamily="34" charset="0"/>
                <a:cs typeface="Arial" pitchFamily="34" charset="0"/>
              </a:rPr>
              <a:t>Jillian Stevenson </a:t>
            </a:r>
            <a:r>
              <a:rPr lang="en-US" smtClean="0">
                <a:latin typeface="Arial" pitchFamily="34" charset="0"/>
                <a:cs typeface="Arial" pitchFamily="34" charset="0"/>
              </a:rPr>
              <a:t>– Convention services, Double Tree Hotel</a:t>
            </a:r>
          </a:p>
          <a:p>
            <a:pPr eaLnBrk="1" hangingPunct="1"/>
            <a:r>
              <a:rPr lang="en-US" b="1" u="sng" smtClean="0">
                <a:latin typeface="Arial" pitchFamily="34" charset="0"/>
                <a:cs typeface="Arial" pitchFamily="34" charset="0"/>
              </a:rPr>
              <a:t>Steve Luka </a:t>
            </a:r>
            <a:r>
              <a:rPr lang="en-US" smtClean="0">
                <a:latin typeface="Arial" pitchFamily="34" charset="0"/>
                <a:cs typeface="Arial" pitchFamily="34" charset="0"/>
              </a:rPr>
              <a:t>– Director, Audio &amp; Video services, SWANK</a:t>
            </a:r>
          </a:p>
          <a:p>
            <a:pPr eaLnBrk="1" hangingPunct="1"/>
            <a:r>
              <a:rPr lang="en-US" b="1" u="sng" smtClean="0">
                <a:latin typeface="Arial" pitchFamily="34" charset="0"/>
                <a:cs typeface="Arial" pitchFamily="34" charset="0"/>
              </a:rPr>
              <a:t>Officeteam </a:t>
            </a:r>
            <a:r>
              <a:rPr lang="en-US" smtClean="0">
                <a:latin typeface="Arial" pitchFamily="34" charset="0"/>
                <a:cs typeface="Arial" pitchFamily="34" charset="0"/>
              </a:rPr>
              <a:t>– Administrative professional placement firm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47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47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/>
                <a:ea typeface="+mj-ea"/>
                <a:cs typeface="Arial"/>
              </a:rPr>
              <a:t>About me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/>
              <a:ea typeface="+mj-ea"/>
              <a:cs typeface="Arial"/>
            </a:endParaRPr>
          </a:p>
        </p:txBody>
      </p:sp>
      <p:sp>
        <p:nvSpPr>
          <p:cNvPr id="23557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800" smtClean="0">
                <a:latin typeface="Arial" pitchFamily="34" charset="0"/>
                <a:cs typeface="Arial" pitchFamily="34" charset="0"/>
              </a:rPr>
              <a:t>I am a founding member of the DuPage Chapter since 2006</a:t>
            </a:r>
          </a:p>
          <a:p>
            <a:pPr eaLnBrk="1" hangingPunct="1"/>
            <a:r>
              <a:rPr lang="en-US" sz="1800" smtClean="0">
                <a:latin typeface="Arial" pitchFamily="34" charset="0"/>
                <a:cs typeface="Arial" pitchFamily="34" charset="0"/>
              </a:rPr>
              <a:t>This is my second turn as a active board member</a:t>
            </a:r>
          </a:p>
          <a:p>
            <a:pPr eaLnBrk="1" hangingPunct="1"/>
            <a:r>
              <a:rPr lang="en-US" sz="1800" smtClean="0">
                <a:latin typeface="Arial" pitchFamily="34" charset="0"/>
                <a:cs typeface="Arial" pitchFamily="34" charset="0"/>
              </a:rPr>
              <a:t>I accepted an offer letter at McDonald</a:t>
            </a:r>
            <a:r>
              <a:rPr lang="en-US" altLang="en-US" sz="1800" smtClean="0">
                <a:latin typeface="Arial" pitchFamily="34" charset="0"/>
                <a:cs typeface="Arial" pitchFamily="34" charset="0"/>
              </a:rPr>
              <a:t>’</a:t>
            </a:r>
            <a:r>
              <a:rPr lang="en-US" sz="1800" smtClean="0">
                <a:latin typeface="Arial" pitchFamily="34" charset="0"/>
                <a:cs typeface="Arial" pitchFamily="34" charset="0"/>
              </a:rPr>
              <a:t>s corporation in support of the VP of Strategy along with Jacquie Howard, Sr. Director of core foods, 2 directors and 2 managers. in US Supply Chain Management at McDonald</a:t>
            </a:r>
            <a:r>
              <a:rPr lang="en-US" altLang="en-US" sz="1800" smtClean="0">
                <a:latin typeface="Arial" pitchFamily="34" charset="0"/>
                <a:cs typeface="Arial" pitchFamily="34" charset="0"/>
              </a:rPr>
              <a:t>’</a:t>
            </a:r>
            <a:r>
              <a:rPr lang="en-US" sz="1800" smtClean="0">
                <a:latin typeface="Arial" pitchFamily="34" charset="0"/>
                <a:cs typeface="Arial" pitchFamily="34" charset="0"/>
              </a:rPr>
              <a:t>s corporation in 2008. </a:t>
            </a:r>
          </a:p>
          <a:p>
            <a:pPr eaLnBrk="1" hangingPunct="1"/>
            <a:r>
              <a:rPr lang="en-US" sz="1800" smtClean="0">
                <a:latin typeface="Arial" pitchFamily="34" charset="0"/>
                <a:cs typeface="Arial" pitchFamily="34" charset="0"/>
              </a:rPr>
              <a:t>I found my McJob that I        through IAAP</a:t>
            </a:r>
          </a:p>
          <a:p>
            <a:pPr eaLnBrk="1" hangingPunct="1"/>
            <a:r>
              <a:rPr lang="en-US" sz="1800" smtClean="0">
                <a:latin typeface="Arial" pitchFamily="34" charset="0"/>
                <a:cs typeface="Arial" pitchFamily="34" charset="0"/>
              </a:rPr>
              <a:t>After being employed with McDonald</a:t>
            </a:r>
            <a:r>
              <a:rPr lang="en-US" altLang="en-US" sz="1800" smtClean="0">
                <a:latin typeface="Arial" pitchFamily="34" charset="0"/>
                <a:cs typeface="Arial" pitchFamily="34" charset="0"/>
              </a:rPr>
              <a:t>’</a:t>
            </a:r>
            <a:r>
              <a:rPr lang="en-US" sz="1800" smtClean="0">
                <a:latin typeface="Arial" pitchFamily="34" charset="0"/>
                <a:cs typeface="Arial" pitchFamily="34" charset="0"/>
              </a:rPr>
              <a:t>s for only 3 short years, I received a promotion and began my new position as the Business IT Specialist in U.S. Training, Learning and Development on my anniversary day of June 1</a:t>
            </a:r>
            <a:r>
              <a:rPr lang="en-US" sz="1800" baseline="3000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180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7" name="Heart 16"/>
          <p:cNvSpPr/>
          <p:nvPr/>
        </p:nvSpPr>
        <p:spPr>
          <a:xfrm>
            <a:off x="3276600" y="4419600"/>
            <a:ext cx="304800" cy="228600"/>
          </a:xfrm>
          <a:prstGeom prst="hear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0" name="Picture 19" descr="Untitled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304800"/>
            <a:ext cx="1143000" cy="161544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43000"/>
              </a:srgbClr>
            </a:outerShdw>
            <a:softEdge rad="50800"/>
          </a:effectLst>
          <a:scene3d>
            <a:camera prst="orthographicFront"/>
            <a:lightRig rig="threePt" dir="t"/>
          </a:scene3d>
          <a:sp3d>
            <a:bevelT w="152400" h="50800" prst="softRound"/>
            <a:bevelB prst="convex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219200"/>
            <a:ext cx="7010400" cy="2743200"/>
          </a:xfrm>
          <a:extLst/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u="sng" dirty="0">
                <a:latin typeface="Arial" charset="0"/>
                <a:ea typeface="ＭＳ Ｐゴシック" charset="0"/>
                <a:cs typeface="ＭＳ Ｐゴシック" charset="0"/>
              </a:rPr>
              <a:t>IAAP (International Association of Administrative Professionals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Formally known as Professional Secretaries International PSI) </a:t>
            </a:r>
            <a:b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Mission </a:t>
            </a:r>
            <a: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Statement…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7086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To enhance the success of </a:t>
            </a:r>
            <a:r>
              <a:rPr lang="en-US" sz="3600">
                <a:solidFill>
                  <a:schemeClr val="accent1"/>
                </a:solidFill>
              </a:rPr>
              <a:t>career-minded</a:t>
            </a:r>
            <a:r>
              <a:rPr lang="en-US">
                <a:solidFill>
                  <a:schemeClr val="accent1"/>
                </a:solidFill>
              </a:rPr>
              <a:t> </a:t>
            </a:r>
            <a:r>
              <a:rPr lang="en-US"/>
              <a:t>administrative professionals by providing opportunities for growth through education, community building and leadership development.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About IAAP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200" dirty="0" smtClean="0">
                <a:latin typeface="Arial" pitchFamily="34" charset="0"/>
              </a:rPr>
              <a:t>IAAP</a:t>
            </a:r>
            <a:r>
              <a:rPr lang="en-US" altLang="en-US" sz="2200" dirty="0" smtClean="0">
                <a:latin typeface="Arial" pitchFamily="34" charset="0"/>
              </a:rPr>
              <a:t>’</a:t>
            </a:r>
            <a:r>
              <a:rPr lang="en-US" sz="2200" dirty="0" smtClean="0">
                <a:latin typeface="Arial" pitchFamily="34" charset="0"/>
              </a:rPr>
              <a:t>s corporate headquarters are located in Kansas City, </a:t>
            </a:r>
            <a:r>
              <a:rPr lang="en-US" sz="2200" i="1" dirty="0" smtClean="0">
                <a:latin typeface="Arial" pitchFamily="34" charset="0"/>
              </a:rPr>
              <a:t>Missouri</a:t>
            </a:r>
            <a:r>
              <a:rPr lang="en-US" sz="2200" dirty="0" smtClean="0">
                <a:latin typeface="Arial" pitchFamily="34" charset="0"/>
              </a:rPr>
              <a:t> </a:t>
            </a:r>
          </a:p>
          <a:p>
            <a:pPr eaLnBrk="1" hangingPunct="1"/>
            <a:r>
              <a:rPr lang="en-US" sz="2200" dirty="0" smtClean="0">
                <a:latin typeface="Arial" pitchFamily="34" charset="0"/>
              </a:rPr>
              <a:t>IAAP is a non for profit Organization</a:t>
            </a:r>
          </a:p>
          <a:p>
            <a:pPr eaLnBrk="1" hangingPunct="1"/>
            <a:r>
              <a:rPr lang="en-US" sz="2200" dirty="0" smtClean="0">
                <a:latin typeface="Arial" pitchFamily="34" charset="0"/>
              </a:rPr>
              <a:t>Founded in 1942</a:t>
            </a:r>
          </a:p>
          <a:p>
            <a:pPr eaLnBrk="1" hangingPunct="1"/>
            <a:r>
              <a:rPr lang="en-US" sz="2200" dirty="0" smtClean="0">
                <a:latin typeface="Arial" pitchFamily="34" charset="0"/>
              </a:rPr>
              <a:t>Approximately 28,000 members and affiliates and nearly 600 chapters worldwide</a:t>
            </a:r>
          </a:p>
          <a:p>
            <a:pPr eaLnBrk="1" hangingPunct="1"/>
            <a:r>
              <a:rPr lang="en-US" sz="2200" dirty="0" smtClean="0">
                <a:latin typeface="Arial" pitchFamily="34" charset="0"/>
              </a:rPr>
              <a:t>Divided by Divisions and Chapters</a:t>
            </a:r>
          </a:p>
          <a:p>
            <a:pPr eaLnBrk="1" hangingPunct="1"/>
            <a:r>
              <a:rPr lang="en-US" sz="2200" dirty="0" smtClean="0">
                <a:latin typeface="Arial" pitchFamily="34" charset="0"/>
              </a:rPr>
              <a:t>The </a:t>
            </a:r>
            <a:r>
              <a:rPr lang="en-US" sz="2200" dirty="0" err="1" smtClean="0">
                <a:latin typeface="Arial" pitchFamily="34" charset="0"/>
              </a:rPr>
              <a:t>Dupage</a:t>
            </a:r>
            <a:r>
              <a:rPr lang="en-US" sz="2200" dirty="0" smtClean="0">
                <a:latin typeface="Arial" pitchFamily="34" charset="0"/>
              </a:rPr>
              <a:t> Chapter is a Chapter of the Illinois Division</a:t>
            </a:r>
          </a:p>
          <a:p>
            <a:pPr eaLnBrk="1" hangingPunct="1"/>
            <a:endParaRPr lang="en-US" sz="22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Illinois and </a:t>
            </a:r>
            <a:r>
              <a:rPr lang="en-US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Dupage</a:t>
            </a:r>
            <a: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Chapter Board Members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IL Division Board Members:</a:t>
            </a:r>
          </a:p>
          <a:p>
            <a:pPr marL="233363" indent="-233363" eaLnBrk="1" hangingPunct="1">
              <a:lnSpc>
                <a:spcPct val="8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Diana Hampton CPS, President</a:t>
            </a:r>
          </a:p>
          <a:p>
            <a:pPr marL="233363" indent="-233363" eaLnBrk="1" hangingPunct="1">
              <a:lnSpc>
                <a:spcPct val="8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Vice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PresidentLisa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Olson, Treasurer</a:t>
            </a:r>
          </a:p>
          <a:p>
            <a:pPr marL="233363" indent="-233363" eaLnBrk="1" hangingPunct="1">
              <a:lnSpc>
                <a:spcPct val="80000"/>
              </a:lnSpc>
            </a:pP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Dewoun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Hayes, CPS, Secretary </a:t>
            </a:r>
          </a:p>
          <a:p>
            <a:pPr marL="0" indent="0" eaLnBrk="1" hangingPunct="1">
              <a:lnSpc>
                <a:spcPct val="80000"/>
              </a:lnSpc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DuPage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Chapter, located at the Doubletree Hotel, Oakbrook IL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Board Members:</a:t>
            </a:r>
          </a:p>
          <a:p>
            <a:pPr marL="233363" indent="-233363" eaLnBrk="1" hangingPunct="1">
              <a:lnSpc>
                <a:spcPct val="8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Jane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Weishaar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CAP/CPS, President</a:t>
            </a:r>
          </a:p>
          <a:p>
            <a:pPr marL="233363" indent="-233363" eaLnBrk="1" hangingPunct="1">
              <a:lnSpc>
                <a:spcPct val="8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Sandy Strong, Vice President</a:t>
            </a:r>
          </a:p>
          <a:p>
            <a:pPr marL="233363" indent="-233363" eaLnBrk="1" hangingPunct="1">
              <a:lnSpc>
                <a:spcPct val="80000"/>
              </a:lnSpc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Kathryn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Lissak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Treasurer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80000"/>
              </a:lnSpc>
            </a:pPr>
            <a:endParaRPr lang="en-US" sz="1600" dirty="0" smtClean="0"/>
          </a:p>
          <a:p>
            <a:pPr marL="0" indent="0" eaLnBrk="1" hangingPunct="1">
              <a:lnSpc>
                <a:spcPct val="80000"/>
              </a:lnSpc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Chapter Meeting Info.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282575" indent="-282575" eaLnBrk="1" fontAlgn="auto" hangingPunct="1">
              <a:spcAft>
                <a:spcPts val="0"/>
              </a:spcAft>
              <a:defRPr/>
            </a:pPr>
            <a:r>
              <a:rPr lang="en-US" sz="28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When: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Every 2</a:t>
            </a:r>
            <a:r>
              <a:rPr lang="en-US" sz="28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nd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 Monday of the month</a:t>
            </a:r>
          </a:p>
          <a:p>
            <a:pPr marL="282575" indent="-282575" eaLnBrk="1" fontAlgn="auto" hangingPunct="1">
              <a:spcAft>
                <a:spcPts val="0"/>
              </a:spcAft>
              <a:defRPr/>
            </a:pPr>
            <a:r>
              <a:rPr lang="en-US" sz="28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5:30pm: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Dinner followed by educational program &amp; members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meeting 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+mn-ea"/>
              <a:cs typeface="Arial"/>
            </a:endParaRPr>
          </a:p>
          <a:p>
            <a:pPr marL="282575" indent="-282575" eaLnBrk="1" fontAlgn="auto" hangingPunct="1">
              <a:spcAft>
                <a:spcPts val="0"/>
              </a:spcAft>
              <a:defRPr/>
            </a:pPr>
            <a:r>
              <a:rPr lang="en-US" sz="28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8:00pm: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wrap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up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+mn-ea"/>
              <a:cs typeface="Arial"/>
            </a:endParaRPr>
          </a:p>
          <a:p>
            <a:pPr marL="282575" indent="-282575" eaLnBrk="1" fontAlgn="auto" hangingPunct="1">
              <a:spcAft>
                <a:spcPts val="0"/>
              </a:spcAft>
              <a:defRPr/>
            </a:pPr>
            <a:r>
              <a:rPr lang="en-US" sz="28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Cost: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There is no additional cost, donations are welcome</a:t>
            </a:r>
          </a:p>
          <a:p>
            <a:pPr marL="282575" indent="-282575" eaLnBrk="1" fontAlgn="auto" hangingPunct="1">
              <a:spcAft>
                <a:spcPts val="0"/>
              </a:spcAft>
              <a:defRPr/>
            </a:pPr>
            <a:r>
              <a:rPr lang="en-US" sz="28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Guests: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Always welcome</a:t>
            </a:r>
          </a:p>
          <a:p>
            <a:pPr marL="282575" indent="-282575" eaLnBrk="1" fontAlgn="auto" hangingPunct="1">
              <a:spcAft>
                <a:spcPts val="0"/>
              </a:spcAft>
              <a:defRPr/>
            </a:pPr>
            <a:r>
              <a:rPr lang="en-US" sz="28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Door Prizes: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Monthly raffle drawings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Why am I a member Or why do I want to be a member?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400" smtClean="0">
                <a:latin typeface="Arial" pitchFamily="34" charset="0"/>
              </a:rPr>
              <a:t>Because I am a proud Administrative Professional</a:t>
            </a:r>
          </a:p>
          <a:p>
            <a:pPr eaLnBrk="1" hangingPunct="1"/>
            <a:r>
              <a:rPr lang="en-US" sz="1400" smtClean="0">
                <a:latin typeface="Arial" pitchFamily="34" charset="0"/>
              </a:rPr>
              <a:t>I am seeking an organization that identifies me as a career-minded individual in the Administrative field.</a:t>
            </a:r>
          </a:p>
          <a:p>
            <a:pPr eaLnBrk="1" hangingPunct="1"/>
            <a:r>
              <a:rPr lang="en-US" sz="1400" smtClean="0">
                <a:latin typeface="Arial" pitchFamily="34" charset="0"/>
              </a:rPr>
              <a:t>I want to enhance my skill sets through the use of education and relationships.</a:t>
            </a:r>
          </a:p>
          <a:p>
            <a:pPr eaLnBrk="1" hangingPunct="1"/>
            <a:r>
              <a:rPr lang="en-US" sz="1400" smtClean="0">
                <a:latin typeface="Arial" pitchFamily="34" charset="0"/>
              </a:rPr>
              <a:t>IAAP offers me a place to meet once a month to meet with other Administrative Professionals that share the same objectives and obstacles I have and provides me with rewarding useful programs I will be able to use in my work place.</a:t>
            </a:r>
          </a:p>
          <a:p>
            <a:pPr eaLnBrk="1" hangingPunct="1"/>
            <a:r>
              <a:rPr lang="en-US" sz="1400" smtClean="0">
                <a:latin typeface="Arial" pitchFamily="34" charset="0"/>
              </a:rPr>
              <a:t>I want to prove to my employer or my client that I am serious and committed to providing the best possible services they can receive in order to make a successful impact on driving their business.</a:t>
            </a:r>
          </a:p>
          <a:p>
            <a:pPr eaLnBrk="1" hangingPunct="1"/>
            <a:r>
              <a:rPr lang="en-US" sz="1400" smtClean="0">
                <a:latin typeface="Arial" pitchFamily="34" charset="0"/>
              </a:rPr>
              <a:t>I want to be the best Administrative Professional possible and IAAP provides the resources to do that. Including Our very own Magazine FILLED with tips and tricks called OfficePro.</a:t>
            </a: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IAAP</a:t>
            </a:r>
            <a:r>
              <a:rPr lang="ja-JP" alt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 core values</a:t>
            </a:r>
            <a:endParaRPr lang="en-US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600" b="1" smtClean="0">
                <a:latin typeface="Arial" pitchFamily="34" charset="0"/>
              </a:rPr>
              <a:t>Integrity:</a:t>
            </a:r>
            <a:r>
              <a:rPr lang="en-US" sz="1600" smtClean="0">
                <a:latin typeface="Arial" pitchFamily="34" charset="0"/>
              </a:rPr>
              <a:t> We demonstrate this cornerstone of our profession through honesty, accountability and high ethical standards.</a:t>
            </a:r>
          </a:p>
          <a:p>
            <a:pPr eaLnBrk="1" hangingPunct="1"/>
            <a:r>
              <a:rPr lang="en-US" sz="1600" b="1" smtClean="0">
                <a:latin typeface="Arial" pitchFamily="34" charset="0"/>
              </a:rPr>
              <a:t>Respect: </a:t>
            </a:r>
            <a:r>
              <a:rPr lang="en-US" sz="1600" smtClean="0">
                <a:latin typeface="Arial" pitchFamily="34" charset="0"/>
              </a:rPr>
              <a:t>We create respect within our profession and association through listening, understanding and acknowledging member feedback.</a:t>
            </a:r>
          </a:p>
          <a:p>
            <a:pPr eaLnBrk="1" hangingPunct="1"/>
            <a:r>
              <a:rPr lang="en-US" sz="1600" b="1" smtClean="0">
                <a:latin typeface="Arial" pitchFamily="34" charset="0"/>
              </a:rPr>
              <a:t>Adaptability:</a:t>
            </a:r>
            <a:r>
              <a:rPr lang="en-US" sz="1600" smtClean="0">
                <a:latin typeface="Arial" pitchFamily="34" charset="0"/>
              </a:rPr>
              <a:t> We ensure the success of our association by embracing positive change and by nurturing diversity, creativity and visionary thinking.</a:t>
            </a:r>
          </a:p>
          <a:p>
            <a:pPr eaLnBrk="1" hangingPunct="1"/>
            <a:r>
              <a:rPr lang="en-US" sz="1600" b="1" smtClean="0">
                <a:latin typeface="Arial" pitchFamily="34" charset="0"/>
              </a:rPr>
              <a:t>Communication:</a:t>
            </a:r>
            <a:r>
              <a:rPr lang="en-US" sz="1600" smtClean="0">
                <a:latin typeface="Arial" pitchFamily="34" charset="0"/>
              </a:rPr>
              <a:t> We cultivate and maintain excellence by remaining approachable at all levels, communicating openly and building strong relationships.</a:t>
            </a:r>
          </a:p>
          <a:p>
            <a:pPr eaLnBrk="1" hangingPunct="1"/>
            <a:r>
              <a:rPr lang="en-US" sz="1600" b="1" smtClean="0">
                <a:latin typeface="Arial" pitchFamily="34" charset="0"/>
              </a:rPr>
              <a:t>Commitment:</a:t>
            </a:r>
            <a:r>
              <a:rPr lang="en-US" sz="1600" smtClean="0">
                <a:latin typeface="Arial" pitchFamily="34" charset="0"/>
              </a:rPr>
              <a:t> We are steadfast in our goals to develop learning opportunities for career-minded administrative professionals and to strengthen efficiency and effectiveness.</a:t>
            </a:r>
            <a:endParaRPr lang="en-US" smtClean="0">
              <a:solidFill>
                <a:srgbClr val="545454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Text Box 5"/>
          <p:cNvSpPr txBox="1">
            <a:spLocks noChangeArrowheads="1"/>
          </p:cNvSpPr>
          <p:nvPr/>
        </p:nvSpPr>
        <p:spPr bwMode="auto">
          <a:xfrm>
            <a:off x="1066800" y="1143000"/>
            <a:ext cx="70866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Totally COOL FACT - DID YOU KNOW?</a:t>
            </a:r>
          </a:p>
          <a:p>
            <a:pPr algn="ctr">
              <a:spcBef>
                <a:spcPct val="50000"/>
              </a:spcBef>
              <a:defRPr/>
            </a:pPr>
            <a:endParaRPr lang="en-US" sz="1200" dirty="0" smtClean="0"/>
          </a:p>
          <a:p>
            <a:pPr algn="ctr">
              <a:spcBef>
                <a:spcPct val="50000"/>
              </a:spcBef>
              <a:defRPr/>
            </a:pPr>
            <a:endParaRPr lang="en-US" sz="1200" dirty="0" smtClean="0"/>
          </a:p>
          <a:p>
            <a:pPr algn="ctr">
              <a:spcBef>
                <a:spcPct val="50000"/>
              </a:spcBef>
              <a:defRPr/>
            </a:pPr>
            <a:endParaRPr lang="en-US" sz="1200" dirty="0" smtClean="0"/>
          </a:p>
          <a:p>
            <a:pPr algn="ctr">
              <a:spcBef>
                <a:spcPct val="50000"/>
              </a:spcBef>
              <a:defRPr/>
            </a:pPr>
            <a:r>
              <a:rPr lang="en-US" dirty="0" smtClean="0"/>
              <a:t>Today, there are more than 4.1 million secretaries and administrative assistants working in the United States, according to U.S. Department of Labor statistics, </a:t>
            </a:r>
            <a:r>
              <a:rPr lang="en-US" b="1" dirty="0" smtClean="0">
                <a:solidFill>
                  <a:schemeClr val="accent1"/>
                </a:solidFill>
              </a:rPr>
              <a:t>and 8.9 million people working in various administrative support roles</a:t>
            </a:r>
            <a:r>
              <a:rPr lang="en-US" sz="2800" b="1" dirty="0" smtClean="0">
                <a:solidFill>
                  <a:schemeClr val="accent1"/>
                </a:solidFill>
              </a:rPr>
              <a:t>.</a:t>
            </a:r>
            <a:endParaRPr lang="en-US" sz="2800" dirty="0" smtClean="0">
              <a:solidFill>
                <a:schemeClr val="accent1"/>
              </a:solidFill>
            </a:endParaRPr>
          </a:p>
          <a:p>
            <a:pPr algn="ctr">
              <a:spcBef>
                <a:spcPct val="50000"/>
              </a:spcBef>
              <a:defRPr/>
            </a:pPr>
            <a:endParaRPr lang="en-US" dirty="0" smtClean="0">
              <a:solidFill>
                <a:srgbClr val="54545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903</TotalTime>
  <Words>1450</Words>
  <Application>Microsoft Office PowerPoint</Application>
  <PresentationFormat>On-screen Show (4:3)</PresentationFormat>
  <Paragraphs>191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ヒラギノ角ゴ Pro W3</vt:lpstr>
      <vt:lpstr>Rockwell</vt:lpstr>
      <vt:lpstr>MS PGothic</vt:lpstr>
      <vt:lpstr>Wingdings</vt:lpstr>
      <vt:lpstr>Advantage</vt:lpstr>
      <vt:lpstr>PowerPoint Presentation</vt:lpstr>
      <vt:lpstr>About me</vt:lpstr>
      <vt:lpstr>IAAP (International Association of Administrative Professionals  Formally known as Professional Secretaries International PSI)   Mission Statement…</vt:lpstr>
      <vt:lpstr>About IAAP</vt:lpstr>
      <vt:lpstr>Illinois and Dupage Chapter Board Members</vt:lpstr>
      <vt:lpstr>Chapter Meeting Info.</vt:lpstr>
      <vt:lpstr>Why am I a member Or why do I want to be a member?</vt:lpstr>
      <vt:lpstr>IAAP’s core values</vt:lpstr>
      <vt:lpstr>PowerPoint Presentation</vt:lpstr>
      <vt:lpstr>Who qualifies as an administrative professional? </vt:lpstr>
      <vt:lpstr>Positions opening up now and in the future for administrative professionals:</vt:lpstr>
      <vt:lpstr>PowerPoint Presentation</vt:lpstr>
      <vt:lpstr>Results from IAAP February 2009 Benchmarking Survey</vt:lpstr>
      <vt:lpstr>Professional Development</vt:lpstr>
      <vt:lpstr>Professional Development continued</vt:lpstr>
      <vt:lpstr>IAAP Major Events</vt:lpstr>
      <vt:lpstr>Become a member today</vt:lpstr>
      <vt:lpstr>Special Thanks to…</vt:lpstr>
    </vt:vector>
  </TitlesOfParts>
  <Company>Anthony Strong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Strong</dc:creator>
  <cp:lastModifiedBy>Johnson, Lori</cp:lastModifiedBy>
  <cp:revision>166</cp:revision>
  <dcterms:created xsi:type="dcterms:W3CDTF">2009-09-13T22:28:47Z</dcterms:created>
  <dcterms:modified xsi:type="dcterms:W3CDTF">2011-09-22T21:22:14Z</dcterms:modified>
</cp:coreProperties>
</file>